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24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84" r:id="rId6"/>
    <p:sldId id="291" r:id="rId7"/>
    <p:sldId id="282" r:id="rId8"/>
    <p:sldId id="261" r:id="rId9"/>
    <p:sldId id="292" r:id="rId10"/>
    <p:sldId id="262" r:id="rId11"/>
    <p:sldId id="283" r:id="rId12"/>
    <p:sldId id="285" r:id="rId13"/>
    <p:sldId id="293" r:id="rId14"/>
    <p:sldId id="263" r:id="rId15"/>
    <p:sldId id="264" r:id="rId16"/>
    <p:sldId id="265" r:id="rId17"/>
    <p:sldId id="286" r:id="rId18"/>
    <p:sldId id="295" r:id="rId19"/>
    <p:sldId id="287" r:id="rId20"/>
    <p:sldId id="294" r:id="rId21"/>
    <p:sldId id="288" r:id="rId22"/>
    <p:sldId id="296" r:id="rId23"/>
    <p:sldId id="289" r:id="rId24"/>
    <p:sldId id="297" r:id="rId25"/>
    <p:sldId id="266" r:id="rId26"/>
    <p:sldId id="267" r:id="rId27"/>
    <p:sldId id="268" r:id="rId28"/>
    <p:sldId id="290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98" r:id="rId42"/>
    <p:sldId id="299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hEyWcEEzwzcRbnVabck/Ksk4ZW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931" autoAdjust="0"/>
  </p:normalViewPr>
  <p:slideViewPr>
    <p:cSldViewPr snapToGrid="0" showGuides="1">
      <p:cViewPr varScale="1">
        <p:scale>
          <a:sx n="51" d="100"/>
          <a:sy n="51" d="100"/>
        </p:scale>
        <p:origin x="1231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53913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1176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44eaf56fbf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44eaf56fbf_3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44eaf56fbf_3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7023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25E68-44AE-CB14-DCE8-C7F1F40FA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537115-92CF-F45E-C467-B4C4488520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DA45B-4EE5-5124-A135-F8D3DA8E4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SettingKey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SettingValue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Setting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F58A4-F28C-EDE2-BF4D-DEF21A896A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71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82DE1-04E6-D6A6-C0DD-9DEF80F19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69C5D9-770A-EF29-68AF-865EE13F5D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DA3D67-236E-3A14-0525-3D733DE14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FavoriteObject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781C3-512F-A639-112D-FA75F4B3F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5300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08344-C8EA-2D9D-7F78-DD77134D0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E3950F-B8E5-4761-10B7-B3277EF19C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9AA3C-F04A-43AF-176F-099DD17793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FavoriteObject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F2444-07CF-8491-D61F-5E60B4423E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6174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44eaf56fb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44eaf56fbf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344eaf56fbf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9693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44eaf56fb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44eaf56fbf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344eaf56fbf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8409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6f76ef2d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6f76ef2d7d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36f76ef2d7d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2568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316DC-9293-D68E-E009-9A1D7D042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03E0B7-08A9-A848-0168-FE009CC7FD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BFAAC8-CA3C-1D60-5080-C1C9E0C4C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shared objects with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ShareCreated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ShareExpires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SharedUser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Share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u2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PermissionId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6DA1A-B943-0998-4E50-5FB6CEDB2B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47787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DBC22-7030-C280-D48D-D7C4ADB2C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B3E1D5-16D5-F644-8CD1-4C063A2A3E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61A00-5B59-C99E-3FB0-7D8EC3DAA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shared objects with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ShareCreated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ShareExpires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SharedUser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Share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u2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PermissionId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1BF2C-EBD6-6873-29A3-526F22FE0F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2689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F6162-725D-1E1D-DF96-D0C2409EE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A1614C-D897-6CF1-BB85-0B0186A999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648BA2-799A-C848-5683-9DFEDAE7C3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LastAccessed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Recent r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203FF-9AB1-B422-BF0F-8418BEEF1F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5584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f56cd1dea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36f56cd1dea_2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36f56cd1dea_2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3995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34B20-6DD6-04CB-F7CA-516687F4D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C05E87-75D3-F4F7-3EC8-CC6F087BF7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917240-AA5E-8D74-3A34-2A4D85B0B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LastAccessed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Recent r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668DE-A484-A9E8-12B5-B0965FC8D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872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7E0D6-C6C9-BAF4-DCEA-A4F10FD83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626375-6B85-EBF4-64EC-83884946C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24423E-276A-D707-FF74-DEED4E0D8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Trash t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C7504-0344-E235-DEB1-9DB30DE86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07224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FD648-D76E-FCC4-C377-571E8E6EE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D001A-21F9-2243-4871-CDFB0D41C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D963EF-D730-F922-956E-3B4B48EFE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Trash t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1EE3E-8246-0558-C2BE-40BF416B00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926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027C6-F7A8-99DB-6C97-020A1BC54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551D0E-CC36-7475-153D-2A61850DFB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68F729-0BE0-39DD-8D16-C29B159FB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storage information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noProof="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DA072-3849-2641-35BB-E5FE8823C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3293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65C0A-4737-1E37-53DC-6E3C468F7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2AD736-44AB-5F7F-57AF-534EFF16B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49476-A048-4D10-BB7A-73D43CE36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storage information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noProof="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9472E-A8FE-EF52-63FA-3B0C88EBA8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5982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44eaf56fb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44eaf56fbf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344eaf56fbf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20412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f56cd1dea_1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36f56cd1dea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28416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6f76ef2d7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6f76ef2d7d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36f76ef2d7d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91418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51774-10EF-B955-C8C5-186E59C39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99B8AB-22C8-72B3-4CAB-B367EA8D0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F74D03-77F3-2C0A-CB7D-CA2FDA792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ProductName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PayingDatetime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PromotionName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UserProduct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Products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ProductId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Promotion pr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PromotionId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199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316E5-F0C7-963C-B3AD-FBCDD5AFCC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53931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44eaf56fbf_2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344eaf56fbf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1038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4eaf56fb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4eaf56fbf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344eaf56fbf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64821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6f56cd1dea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6f56cd1dea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36f56cd1dea_1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59200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6f56cd1dea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6f56cd1dea_1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36f56cd1dea_1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44019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4957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1192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41195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52545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48703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6f56cd1de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6f56cd1dea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36f56cd1dea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1834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6f56cd1de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6f56cd1dea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36f56cd1dea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28103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6f56cd1d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6f56cd1dea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36f56cd1dea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0352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4eaf56fbf_3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344eaf56fbf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7113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f56cd1de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6f56cd1dea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g36f56cd1dea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06641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>
          <a:extLst>
            <a:ext uri="{FF2B5EF4-FFF2-40B4-BE49-F238E27FC236}">
              <a16:creationId xmlns:a16="http://schemas.microsoft.com/office/drawing/2014/main" id="{BBE7D3EB-1F26-C392-7502-708C5845C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f56cd1dea_2_0:notes">
            <a:extLst>
              <a:ext uri="{FF2B5EF4-FFF2-40B4-BE49-F238E27FC236}">
                <a16:creationId xmlns:a16="http://schemas.microsoft.com/office/drawing/2014/main" id="{8FC8F6F8-1ADA-51E8-E3CB-BB36B191AC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6f56cd1dea_2_0:notes">
            <a:extLst>
              <a:ext uri="{FF2B5EF4-FFF2-40B4-BE49-F238E27FC236}">
                <a16:creationId xmlns:a16="http://schemas.microsoft.com/office/drawing/2014/main" id="{0871B23E-EA7E-B258-3212-79768B9507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g36f56cd1dea_2_0:notes">
            <a:extLst>
              <a:ext uri="{FF2B5EF4-FFF2-40B4-BE49-F238E27FC236}">
                <a16:creationId xmlns:a16="http://schemas.microsoft.com/office/drawing/2014/main" id="{C0209A62-164D-C537-5B34-A58ED0742C1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96958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>
          <a:extLst>
            <a:ext uri="{FF2B5EF4-FFF2-40B4-BE49-F238E27FC236}">
              <a16:creationId xmlns:a16="http://schemas.microsoft.com/office/drawing/2014/main" id="{9363A81C-A56F-762A-44A7-E30AA4190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f56cd1dea_2_0:notes">
            <a:extLst>
              <a:ext uri="{FF2B5EF4-FFF2-40B4-BE49-F238E27FC236}">
                <a16:creationId xmlns:a16="http://schemas.microsoft.com/office/drawing/2014/main" id="{E5012E0A-0C56-5E1E-9174-1CAB5FDF6D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6f56cd1dea_2_0:notes">
            <a:extLst>
              <a:ext uri="{FF2B5EF4-FFF2-40B4-BE49-F238E27FC236}">
                <a16:creationId xmlns:a16="http://schemas.microsoft.com/office/drawing/2014/main" id="{225DD7C4-DBDF-9534-F3A3-CB46BFB0AF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g36f56cd1dea_2_0:notes">
            <a:extLst>
              <a:ext uri="{FF2B5EF4-FFF2-40B4-BE49-F238E27FC236}">
                <a16:creationId xmlns:a16="http://schemas.microsoft.com/office/drawing/2014/main" id="{4742730E-2A60-1CF5-C440-EAE7CE8EBD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4901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E87F3-8504-5891-35A6-CA804F6EE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996A9D-DB19-C847-8B3A-0E2B2F9E3F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D737D6-9DB4-11C5-6DAF-DEF277949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folders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noProof="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files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62794-7A35-BE6C-E7C2-7CBC8192B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8170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E11CA-8066-93E1-ACC2-0D06DA7D4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09B8EC-E500-626F-2B84-F7DA6F9B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8782B3-29B6-803B-00F7-95274AAFE2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folders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noProof="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files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B561B-BB73-3A7C-B8B4-F4CBAF6D24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5932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197CF-1415-3F55-9412-9A0C583D2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0A54F-6F0F-6ED3-13AA-CFF0297387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F640E-6529-98A1-EA19-BDE9D1DFD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LastLogin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UserLastLogin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B89A7-4CEC-EA18-4BA1-58C31C49BF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1882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4eaf56fbf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44eaf56fbf_3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344eaf56fbf_3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8363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48CDC23F-5815-265D-5964-B7CCBE578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4eaf56fbf_3_36:notes">
            <a:extLst>
              <a:ext uri="{FF2B5EF4-FFF2-40B4-BE49-F238E27FC236}">
                <a16:creationId xmlns:a16="http://schemas.microsoft.com/office/drawing/2014/main" id="{A50CB36B-B4DB-2F04-1E9E-171BD8256D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44eaf56fbf_3_36:notes">
            <a:extLst>
              <a:ext uri="{FF2B5EF4-FFF2-40B4-BE49-F238E27FC236}">
                <a16:creationId xmlns:a16="http://schemas.microsoft.com/office/drawing/2014/main" id="{50DA718F-DBF1-F88F-DD8A-26E81BB305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344eaf56fbf_3_36:notes">
            <a:extLst>
              <a:ext uri="{FF2B5EF4-FFF2-40B4-BE49-F238E27FC236}">
                <a16:creationId xmlns:a16="http://schemas.microsoft.com/office/drawing/2014/main" id="{680AB3E3-1BBC-C94A-C8CC-71D1DE13FDF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8430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7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7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7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7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7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7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7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2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52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5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1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3" name="Google Shape;93;p6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61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61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6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2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9" name="Google Shape;99;p62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62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6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3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63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6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8" name="Google Shape;108;p6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64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64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64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64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5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5" name="Google Shape;115;p65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6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6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6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6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6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6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6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7" name="Google Shape;127;p67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67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1" name="Google Shape;131;p6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69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34" name="Google Shape;134;p69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69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69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69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69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6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7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42" name="Google Shape;142;p70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70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70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70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70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7" name="Google Shape;147;p70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8" name="Google Shape;148;p70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70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7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5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5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1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71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71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71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71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7" name="Google Shape;157;p71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8" name="Google Shape;158;p71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71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71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71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71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71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7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7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7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7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7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4" name="Google Shape;174;p7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7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73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4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7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5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7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7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7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6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7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7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7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f76ef2d7d_1_56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92" name="Google Shape;192;g36f76ef2d7d_1_56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93" name="Google Shape;193;g36f76ef2d7d_1_5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4274763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540485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630844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4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" name="Google Shape;27;p54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5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1996748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1372292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2672600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7216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403294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814253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5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" name="Google Shape;31;p55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2" name="Google Shape;32;p55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3" name="Google Shape;33;p55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5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5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5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5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8" name="Google Shape;38;p55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9" name="Google Shape;39;p55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5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55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55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55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55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5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6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56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9" name="Google Shape;49;p56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0" name="Google Shape;50;p56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6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56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56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56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56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56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7" name="Google Shape;57;p56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56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7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2" name="Google Shape;62;p57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57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57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57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57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8" name="Google Shape;68;p57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57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5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8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58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58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8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58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7" name="Google Shape;77;p58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8" name="Google Shape;78;p5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9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5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2" name="Google Shape;82;p59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3" name="Google Shape;83;p59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0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6" name="Google Shape;86;p60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60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60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60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6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1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51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1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51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3.xml"/><Relationship Id="rId6" Type="http://schemas.openxmlformats.org/officeDocument/2006/relationships/image" Target="../media/image14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4.xml"/><Relationship Id="rId6" Type="http://schemas.openxmlformats.org/officeDocument/2006/relationships/image" Target="../media/image17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5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16.xml"/><Relationship Id="rId6" Type="http://schemas.openxmlformats.org/officeDocument/2006/relationships/image" Target="../media/image2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6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17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7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18.xml"/><Relationship Id="rId6" Type="http://schemas.openxmlformats.org/officeDocument/2006/relationships/image" Target="../media/image23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19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9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0.xml"/><Relationship Id="rId6" Type="http://schemas.openxmlformats.org/officeDocument/2006/relationships/image" Target="../media/image24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0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1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22.xml"/><Relationship Id="rId6" Type="http://schemas.openxmlformats.org/officeDocument/2006/relationships/image" Target="../media/image25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23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24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4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0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0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1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2.xml"/><Relationship Id="rId6" Type="http://schemas.openxmlformats.org/officeDocument/2006/relationships/image" Target="../media/image13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44eaf56fbf_3_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 Sample Data</a:t>
            </a:r>
            <a:endParaRPr/>
          </a:p>
        </p:txBody>
      </p:sp>
      <p:pic>
        <p:nvPicPr>
          <p:cNvPr id="246" name="Google Shape;246;g344eaf56fbf_3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899775"/>
            <a:ext cx="9910902" cy="64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35180-E55E-CDAA-ADBA-ACEF49740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DAD0D753-004B-7256-B36A-8C4738724E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0BB0548-A6D3-7AC2-5258-F1ACB07B2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56" y="47812"/>
            <a:ext cx="566776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7CD148-19EF-A34E-A182-8A167B0DD93A}"/>
              </a:ext>
            </a:extLst>
          </p:cNvPr>
          <p:cNvSpPr txBox="1"/>
          <p:nvPr/>
        </p:nvSpPr>
        <p:spPr>
          <a:xfrm>
            <a:off x="6251389" y="1255059"/>
            <a:ext cx="2306918" cy="508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Get user setting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5074FA-91E2-A929-B105-92B9A62DA299}"/>
              </a:ext>
            </a:extLst>
          </p:cNvPr>
          <p:cNvSpPr txBox="1"/>
          <p:nvPr/>
        </p:nvSpPr>
        <p:spPr>
          <a:xfrm>
            <a:off x="3268199" y="2602753"/>
            <a:ext cx="2306918" cy="508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2000" dirty="0" err="1">
                <a:solidFill>
                  <a:schemeClr val="bg1"/>
                </a:solidFill>
              </a:rPr>
              <a:t>SettingKey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5FA01-E8A7-88A0-ACD1-C892B9134BAE}"/>
              </a:ext>
            </a:extLst>
          </p:cNvPr>
          <p:cNvSpPr txBox="1"/>
          <p:nvPr/>
        </p:nvSpPr>
        <p:spPr>
          <a:xfrm>
            <a:off x="3038105" y="4075953"/>
            <a:ext cx="2306918" cy="508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SettingValue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CA3E3A-0509-357D-81CE-CD215B73A732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2037976" y="2602753"/>
            <a:ext cx="1230223" cy="25400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71A2C53-DC12-7525-D3B7-AAC51A87C1A7}"/>
              </a:ext>
            </a:extLst>
          </p:cNvPr>
          <p:cNvSpPr/>
          <p:nvPr/>
        </p:nvSpPr>
        <p:spPr>
          <a:xfrm>
            <a:off x="484094" y="2336800"/>
            <a:ext cx="1553882" cy="57374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DBD514-6332-1F1D-6980-0D68163479E7}"/>
              </a:ext>
            </a:extLst>
          </p:cNvPr>
          <p:cNvSpPr/>
          <p:nvPr/>
        </p:nvSpPr>
        <p:spPr>
          <a:xfrm>
            <a:off x="484094" y="2982259"/>
            <a:ext cx="1673412" cy="8785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6EC768-F22F-1241-1B71-445D51359136}"/>
              </a:ext>
            </a:extLst>
          </p:cNvPr>
          <p:cNvCxnSpPr>
            <a:cxnSpLocks/>
            <a:stCxn id="5" idx="1"/>
            <a:endCxn id="10" idx="3"/>
          </p:cNvCxnSpPr>
          <p:nvPr/>
        </p:nvCxnSpPr>
        <p:spPr>
          <a:xfrm flipH="1" flipV="1">
            <a:off x="2157506" y="3421530"/>
            <a:ext cx="880599" cy="908423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00C9F84-FD1A-957D-4881-6187304A7AED}"/>
              </a:ext>
            </a:extLst>
          </p:cNvPr>
          <p:cNvSpPr txBox="1"/>
          <p:nvPr/>
        </p:nvSpPr>
        <p:spPr>
          <a:xfrm>
            <a:off x="6229648" y="2232620"/>
            <a:ext cx="39723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SettingKey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SettingValue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Setting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045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560C6-1F07-0046-EF01-57151EB80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67415CFE-1A8F-BE3F-715A-CF72E013C4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FE08A5B-1AA9-4358-E4D0-10B8507CD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770"/>
            <a:ext cx="12192000" cy="66664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DCD1C3-D40A-79B9-AC71-1AC5CA0AAB83}"/>
              </a:ext>
            </a:extLst>
          </p:cNvPr>
          <p:cNvSpPr txBox="1"/>
          <p:nvPr/>
        </p:nvSpPr>
        <p:spPr>
          <a:xfrm>
            <a:off x="3831015" y="1920211"/>
            <a:ext cx="2677459" cy="44823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starred objects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6B63637-6C83-F171-D838-ED9382B5D061}"/>
              </a:ext>
            </a:extLst>
          </p:cNvPr>
          <p:cNvCxnSpPr>
            <a:stCxn id="5" idx="1"/>
          </p:cNvCxnSpPr>
          <p:nvPr/>
        </p:nvCxnSpPr>
        <p:spPr>
          <a:xfrm flipH="1">
            <a:off x="2226039" y="2144329"/>
            <a:ext cx="1604976" cy="51642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510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65591-ED09-3AC0-F745-6ADE77CF7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23BC4BEC-E48B-C474-8FF1-AC2EA80586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67415CFE-1A8F-BE3F-715A-CF72E013C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0D953E3-50F3-1000-92D3-5BFB1B5EC7D8}"/>
              </a:ext>
            </a:extLst>
          </p:cNvPr>
          <p:cNvSpPr txBox="1"/>
          <p:nvPr/>
        </p:nvSpPr>
        <p:spPr>
          <a:xfrm>
            <a:off x="1005370" y="960841"/>
            <a:ext cx="2677459" cy="44823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starred objects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14A415-C1DD-6048-EF7D-D36BF98A7F2D}"/>
              </a:ext>
            </a:extLst>
          </p:cNvPr>
          <p:cNvSpPr txBox="1"/>
          <p:nvPr/>
        </p:nvSpPr>
        <p:spPr>
          <a:xfrm>
            <a:off x="1154241" y="1828800"/>
            <a:ext cx="1023828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FavoriteObject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81240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44eaf56fbf_0_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</a:t>
            </a:r>
            <a:endParaRPr/>
          </a:p>
        </p:txBody>
      </p:sp>
      <p:pic>
        <p:nvPicPr>
          <p:cNvPr id="253" name="Google Shape;253;g344eaf56fbf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6" y="740946"/>
            <a:ext cx="10388049" cy="5927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4eaf56fbf_2_0"/>
          <p:cNvSpPr txBox="1">
            <a:spLocks noGrp="1"/>
          </p:cNvSpPr>
          <p:nvPr>
            <p:ph type="title" idx="4294967295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Table for Share feature</a:t>
            </a:r>
            <a:endParaRPr dirty="0"/>
          </a:p>
        </p:txBody>
      </p:sp>
      <p:pic>
        <p:nvPicPr>
          <p:cNvPr id="260" name="Google Shape;260;g344eaf56fbf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0400"/>
            <a:ext cx="11887201" cy="4434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36f76ef2d7d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4573"/>
            <a:ext cx="12191999" cy="1539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36f76ef2d7d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51625" y="3369849"/>
            <a:ext cx="13286651" cy="263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CA0385-69E7-0241-8BF9-78509C48485C}"/>
              </a:ext>
            </a:extLst>
          </p:cNvPr>
          <p:cNvSpPr txBox="1"/>
          <p:nvPr/>
        </p:nvSpPr>
        <p:spPr>
          <a:xfrm>
            <a:off x="481559" y="411991"/>
            <a:ext cx="66443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bg2"/>
                </a:solidFill>
              </a:rPr>
              <a:t>Sample data for share feature</a:t>
            </a:r>
            <a:endParaRPr lang="en-US" sz="28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3D665-7ABA-C506-EADF-63209657A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645B9ADD-0B04-1A50-1E8C-C37DCA432F9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5ECBE74-E71A-86B3-3C3B-816FF189E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8446"/>
            <a:ext cx="12192000" cy="65611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7A5ACE-E271-3AF3-1816-E9828F834DC5}"/>
              </a:ext>
            </a:extLst>
          </p:cNvPr>
          <p:cNvSpPr txBox="1"/>
          <p:nvPr/>
        </p:nvSpPr>
        <p:spPr>
          <a:xfrm>
            <a:off x="4196603" y="2094263"/>
            <a:ext cx="3798793" cy="47214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Get shared </a:t>
            </a:r>
            <a:r>
              <a:rPr lang="en-US" sz="1800" dirty="0" err="1">
                <a:solidFill>
                  <a:schemeClr val="bg1"/>
                </a:solidFill>
              </a:rPr>
              <a:t>objetcs</a:t>
            </a:r>
            <a:r>
              <a:rPr lang="en-US" sz="1800" dirty="0">
                <a:solidFill>
                  <a:schemeClr val="bg1"/>
                </a:solidFill>
              </a:rPr>
              <a:t> with an user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896A5B-E957-D947-73AD-393D0B1B8995}"/>
              </a:ext>
            </a:extLst>
          </p:cNvPr>
          <p:cNvCxnSpPr>
            <a:stCxn id="5" idx="1"/>
          </p:cNvCxnSpPr>
          <p:nvPr/>
        </p:nvCxnSpPr>
        <p:spPr>
          <a:xfrm flipH="1">
            <a:off x="2083633" y="2330334"/>
            <a:ext cx="2112970" cy="89255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839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01D08-C4AE-5F93-72F0-BC2650C48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011132E3-94A8-B541-3696-7A7D21F30E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645B9ADD-0B04-1A50-1E8C-C37DCA432F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73B47F-FCAF-D10E-1396-F83D56255DE0}"/>
              </a:ext>
            </a:extLst>
          </p:cNvPr>
          <p:cNvSpPr txBox="1"/>
          <p:nvPr/>
        </p:nvSpPr>
        <p:spPr>
          <a:xfrm>
            <a:off x="441565" y="259780"/>
            <a:ext cx="997659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ShareCreated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ShareExpires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SharedUser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Share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u2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PermissionId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52DE9-3784-8C3C-50DC-E7D403017F72}"/>
              </a:ext>
            </a:extLst>
          </p:cNvPr>
          <p:cNvSpPr txBox="1"/>
          <p:nvPr/>
        </p:nvSpPr>
        <p:spPr>
          <a:xfrm>
            <a:off x="6486671" y="2806295"/>
            <a:ext cx="3798793" cy="47214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shared </a:t>
            </a:r>
            <a:r>
              <a:rPr lang="en-US" sz="1800" dirty="0" err="1">
                <a:solidFill>
                  <a:schemeClr val="tx1"/>
                </a:solidFill>
              </a:rPr>
              <a:t>objetcs</a:t>
            </a:r>
            <a:r>
              <a:rPr lang="en-US" sz="1800" dirty="0">
                <a:solidFill>
                  <a:schemeClr val="tx1"/>
                </a:solidFill>
              </a:rPr>
              <a:t> with an user</a:t>
            </a:r>
          </a:p>
        </p:txBody>
      </p:sp>
    </p:spTree>
    <p:extLst>
      <p:ext uri="{BB962C8B-B14F-4D97-AF65-F5344CB8AC3E}">
        <p14:creationId xmlns:p14="http://schemas.microsoft.com/office/powerpoint/2010/main" val="4193624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4B0FC-78CE-A3EE-A3D5-7E047C982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DFC3D673-5D0E-7BED-1DD4-1558FB15682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DA53CF9-A850-6124-F174-BA811AF05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5548"/>
            <a:ext cx="12192000" cy="5806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2CF7CE-BAD8-D475-B907-85AE2D2DCFC7}"/>
              </a:ext>
            </a:extLst>
          </p:cNvPr>
          <p:cNvSpPr txBox="1"/>
          <p:nvPr/>
        </p:nvSpPr>
        <p:spPr>
          <a:xfrm>
            <a:off x="3757142" y="2375158"/>
            <a:ext cx="3318436" cy="40042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Get recent objects of an user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25CA0F1-6322-80FC-1D6C-B37C7E3E4917}"/>
              </a:ext>
            </a:extLst>
          </p:cNvPr>
          <p:cNvCxnSpPr>
            <a:stCxn id="6" idx="1"/>
          </p:cNvCxnSpPr>
          <p:nvPr/>
        </p:nvCxnSpPr>
        <p:spPr>
          <a:xfrm flipH="1">
            <a:off x="2046157" y="2575370"/>
            <a:ext cx="1710985" cy="141201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255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36f56cd1dea_2_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0154" r="30154"/>
          <a:stretch/>
        </p:blipFill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05" name="Google Shape;205;g36f56cd1dea_2_17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25475" lvl="0" indent="-676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40"/>
              <a:buFont typeface="Arial"/>
              <a:buAutoNum type="arabicPeriod"/>
            </a:pPr>
            <a:r>
              <a:rPr lang="en-GB" sz="2600"/>
              <a:t>Google Drive functions and database design as follow</a:t>
            </a:r>
            <a:endParaRPr sz="2600"/>
          </a:p>
          <a:p>
            <a:pPr marL="625475" lvl="0" indent="-676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40"/>
              <a:buFont typeface="Arial"/>
              <a:buAutoNum type="arabicPeriod"/>
            </a:pPr>
            <a:r>
              <a:rPr lang="en-GB" sz="2600"/>
              <a:t>Resolve Permission in Google Drive</a:t>
            </a:r>
            <a:endParaRPr sz="2600"/>
          </a:p>
          <a:p>
            <a:pPr marL="625475" lvl="0" indent="-6762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140"/>
              <a:buFont typeface="Arial"/>
              <a:buAutoNum type="arabicPeriod"/>
            </a:pPr>
            <a:r>
              <a:rPr lang="en-GB" sz="2600"/>
              <a:t>Fulltext Search with BM25</a:t>
            </a:r>
            <a:endParaRPr sz="2600"/>
          </a:p>
          <a:p>
            <a:pPr marL="625475" lvl="0" indent="-64198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600"/>
              <a:buAutoNum type="arabicPeriod"/>
            </a:pPr>
            <a:r>
              <a:rPr lang="en-GB" sz="2600"/>
              <a:t>Q&amp;A</a:t>
            </a:r>
            <a:endParaRPr sz="2600"/>
          </a:p>
        </p:txBody>
      </p:sp>
      <p:sp>
        <p:nvSpPr>
          <p:cNvPr id="206" name="Google Shape;206;g36f56cd1dea_2_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B5359-F9AB-410C-374B-72E6C3A2A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AC9C3737-D70E-5C3F-BF19-454BD285CF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DFC3D673-5D0E-7BED-1DD4-1558FB1568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95A373A-629B-7567-4238-3055D8FFA0B5}"/>
              </a:ext>
            </a:extLst>
          </p:cNvPr>
          <p:cNvSpPr txBox="1"/>
          <p:nvPr/>
        </p:nvSpPr>
        <p:spPr>
          <a:xfrm>
            <a:off x="1096388" y="883637"/>
            <a:ext cx="3318436" cy="4004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recent objects of an user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1C8447-DC78-ED91-26B5-889CB4BE0DB5}"/>
              </a:ext>
            </a:extLst>
          </p:cNvPr>
          <p:cNvSpPr txBox="1"/>
          <p:nvPr/>
        </p:nvSpPr>
        <p:spPr>
          <a:xfrm>
            <a:off x="854438" y="1409076"/>
            <a:ext cx="912151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LastAccessed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Recent r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15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80786-C4F7-561B-A27D-951B33432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4AEBF9C5-4C16-5DA2-1A35-18CD5038494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EEB3C6F-C0C2-B974-22DF-EAC8238B7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7765"/>
            <a:ext cx="12192000" cy="65224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8AE854-CA1C-81F9-A45D-8F96FEB4D4CD}"/>
              </a:ext>
            </a:extLst>
          </p:cNvPr>
          <p:cNvSpPr txBox="1"/>
          <p:nvPr/>
        </p:nvSpPr>
        <p:spPr>
          <a:xfrm>
            <a:off x="4404285" y="2861311"/>
            <a:ext cx="3383430" cy="4123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Get trash objects of an user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90EE7C-2C36-E50D-1D34-8AD37943F163}"/>
              </a:ext>
            </a:extLst>
          </p:cNvPr>
          <p:cNvCxnSpPr>
            <a:stCxn id="5" idx="1"/>
          </p:cNvCxnSpPr>
          <p:nvPr/>
        </p:nvCxnSpPr>
        <p:spPr>
          <a:xfrm flipH="1">
            <a:off x="2113613" y="3067499"/>
            <a:ext cx="2290672" cy="116722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455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36AEA-A1A4-BA7F-07C4-FA0ED08B4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E4CD312F-0719-07E6-12F6-D27DC87916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4AEBF9C5-4C16-5DA2-1A35-18CD503849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B51B329-7A07-A54A-F750-2AE5E660B259}"/>
              </a:ext>
            </a:extLst>
          </p:cNvPr>
          <p:cNvSpPr txBox="1"/>
          <p:nvPr/>
        </p:nvSpPr>
        <p:spPr>
          <a:xfrm>
            <a:off x="529328" y="597796"/>
            <a:ext cx="3383430" cy="41237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trash objects of an user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EBC993-D10E-F154-89F6-F6E38545C3A3}"/>
              </a:ext>
            </a:extLst>
          </p:cNvPr>
          <p:cNvSpPr txBox="1"/>
          <p:nvPr/>
        </p:nvSpPr>
        <p:spPr>
          <a:xfrm>
            <a:off x="529328" y="1424066"/>
            <a:ext cx="89641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Trash t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803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E1BC5-FD8A-7198-3645-7596F459A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5CB2AF49-55FE-0D5C-FA89-105EF794FD8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B8C40BC-0E84-C917-28C1-249240BE0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" y="0"/>
            <a:ext cx="1103739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289DA7-6EFE-24F7-3385-3F4CBDD67EC3}"/>
              </a:ext>
            </a:extLst>
          </p:cNvPr>
          <p:cNvSpPr/>
          <p:nvPr/>
        </p:nvSpPr>
        <p:spPr>
          <a:xfrm>
            <a:off x="161365" y="1380565"/>
            <a:ext cx="2761129" cy="129091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1888CB-E4BC-1A15-2C90-737A280767D4}"/>
              </a:ext>
            </a:extLst>
          </p:cNvPr>
          <p:cNvCxnSpPr/>
          <p:nvPr/>
        </p:nvCxnSpPr>
        <p:spPr>
          <a:xfrm flipV="1">
            <a:off x="2922494" y="735106"/>
            <a:ext cx="1655482" cy="878541"/>
          </a:xfrm>
          <a:prstGeom prst="straightConnector1">
            <a:avLst/>
          </a:prstGeom>
          <a:ln w="95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870113-CA4D-D6D7-B15B-FD4AB247891D}"/>
              </a:ext>
            </a:extLst>
          </p:cNvPr>
          <p:cNvSpPr txBox="1"/>
          <p:nvPr/>
        </p:nvSpPr>
        <p:spPr>
          <a:xfrm>
            <a:off x="4715435" y="460188"/>
            <a:ext cx="1655482" cy="4183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storage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6E5A26-AE99-C7B2-9236-8B118F4A4588}"/>
              </a:ext>
            </a:extLst>
          </p:cNvPr>
          <p:cNvSpPr/>
          <p:nvPr/>
        </p:nvSpPr>
        <p:spPr>
          <a:xfrm>
            <a:off x="161365" y="3287059"/>
            <a:ext cx="10703859" cy="302409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F3FA57-EBFF-9BFF-BABD-4A57EF81489E}"/>
              </a:ext>
            </a:extLst>
          </p:cNvPr>
          <p:cNvCxnSpPr/>
          <p:nvPr/>
        </p:nvCxnSpPr>
        <p:spPr>
          <a:xfrm flipV="1">
            <a:off x="4309035" y="2020047"/>
            <a:ext cx="2103718" cy="1267012"/>
          </a:xfrm>
          <a:prstGeom prst="straightConnector1">
            <a:avLst/>
          </a:prstGeom>
          <a:ln w="95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E4578F-1435-226E-C8B6-F5677ABCF214}"/>
              </a:ext>
            </a:extLst>
          </p:cNvPr>
          <p:cNvSpPr txBox="1"/>
          <p:nvPr/>
        </p:nvSpPr>
        <p:spPr>
          <a:xfrm>
            <a:off x="6520329" y="1643529"/>
            <a:ext cx="2324847" cy="37651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list file by size</a:t>
            </a:r>
          </a:p>
        </p:txBody>
      </p:sp>
    </p:spTree>
    <p:extLst>
      <p:ext uri="{BB962C8B-B14F-4D97-AF65-F5344CB8AC3E}">
        <p14:creationId xmlns:p14="http://schemas.microsoft.com/office/powerpoint/2010/main" val="388259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E650E-9D5B-CBA3-40C0-2C83DC400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74C7F111-2715-6993-0108-10850FD2663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5CB2AF49-55FE-0D5C-FA89-105EF794FD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EDD39C0-0C6D-7D57-9FB8-388F40AF829B}"/>
              </a:ext>
            </a:extLst>
          </p:cNvPr>
          <p:cNvSpPr txBox="1"/>
          <p:nvPr/>
        </p:nvSpPr>
        <p:spPr>
          <a:xfrm>
            <a:off x="1185251" y="700030"/>
            <a:ext cx="1655482" cy="41835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storage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6971DD-8074-F455-2E88-8BE3026C1C38}"/>
              </a:ext>
            </a:extLst>
          </p:cNvPr>
          <p:cNvSpPr txBox="1"/>
          <p:nvPr/>
        </p:nvSpPr>
        <p:spPr>
          <a:xfrm>
            <a:off x="7449719" y="741865"/>
            <a:ext cx="2324847" cy="37651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list file by size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F2988D-C6BF-FAD3-6BD8-381D80653513}"/>
              </a:ext>
            </a:extLst>
          </p:cNvPr>
          <p:cNvSpPr txBox="1"/>
          <p:nvPr/>
        </p:nvSpPr>
        <p:spPr>
          <a:xfrm>
            <a:off x="757003" y="1776334"/>
            <a:ext cx="43771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9DD975-61DC-D28E-C192-99549962518A}"/>
              </a:ext>
            </a:extLst>
          </p:cNvPr>
          <p:cNvSpPr txBox="1"/>
          <p:nvPr/>
        </p:nvSpPr>
        <p:spPr>
          <a:xfrm>
            <a:off x="7312702" y="1941226"/>
            <a:ext cx="41222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510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4eaf56fbf_0_5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Product UI</a:t>
            </a:r>
            <a:endParaRPr/>
          </a:p>
        </p:txBody>
      </p:sp>
      <p:pic>
        <p:nvPicPr>
          <p:cNvPr id="274" name="Google Shape;274;g344eaf56fbf_0_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000" y="1370875"/>
            <a:ext cx="5360433" cy="258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44eaf56fbf_0_59"/>
          <p:cNvSpPr/>
          <p:nvPr/>
        </p:nvSpPr>
        <p:spPr>
          <a:xfrm>
            <a:off x="2809373" y="2372007"/>
            <a:ext cx="1451700" cy="322500"/>
          </a:xfrm>
          <a:prstGeom prst="rect">
            <a:avLst/>
          </a:prstGeom>
          <a:noFill/>
          <a:ln w="1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9300" tIns="49300" rIns="49300" bIns="49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54">
              <a:solidFill>
                <a:schemeClr val="lt1"/>
              </a:solidFill>
            </a:endParaRPr>
          </a:p>
        </p:txBody>
      </p:sp>
      <p:sp>
        <p:nvSpPr>
          <p:cNvPr id="276" name="Google Shape;276;g344eaf56fbf_0_59"/>
          <p:cNvSpPr txBox="1"/>
          <p:nvPr/>
        </p:nvSpPr>
        <p:spPr>
          <a:xfrm>
            <a:off x="4719506" y="2439869"/>
            <a:ext cx="623700" cy="186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9300" tIns="49300" rIns="49300" bIns="49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70">
                <a:solidFill>
                  <a:schemeClr val="dk1"/>
                </a:solidFill>
              </a:rPr>
              <a:t>Duration</a:t>
            </a:r>
            <a:endParaRPr sz="970">
              <a:solidFill>
                <a:schemeClr val="dk1"/>
              </a:solidFill>
            </a:endParaRPr>
          </a:p>
        </p:txBody>
      </p:sp>
      <p:cxnSp>
        <p:nvCxnSpPr>
          <p:cNvPr id="277" name="Google Shape;277;g344eaf56fbf_0_59"/>
          <p:cNvCxnSpPr>
            <a:stCxn id="276" idx="1"/>
            <a:endCxn id="275" idx="3"/>
          </p:cNvCxnSpPr>
          <p:nvPr/>
        </p:nvCxnSpPr>
        <p:spPr>
          <a:xfrm rot="10800000">
            <a:off x="4261106" y="2533319"/>
            <a:ext cx="458400" cy="0"/>
          </a:xfrm>
          <a:prstGeom prst="straightConnector1">
            <a:avLst/>
          </a:prstGeom>
          <a:noFill/>
          <a:ln w="51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8" name="Google Shape;278;g344eaf56fbf_0_59"/>
          <p:cNvSpPr/>
          <p:nvPr/>
        </p:nvSpPr>
        <p:spPr>
          <a:xfrm>
            <a:off x="4142222" y="2711586"/>
            <a:ext cx="1141800" cy="1197000"/>
          </a:xfrm>
          <a:prstGeom prst="rect">
            <a:avLst/>
          </a:prstGeom>
          <a:noFill/>
          <a:ln w="1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9300" tIns="49300" rIns="49300" bIns="49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54">
              <a:solidFill>
                <a:schemeClr val="lt1"/>
              </a:solidFill>
            </a:endParaRPr>
          </a:p>
        </p:txBody>
      </p:sp>
      <p:sp>
        <p:nvSpPr>
          <p:cNvPr id="279" name="Google Shape;279;g344eaf56fbf_0_59"/>
          <p:cNvSpPr txBox="1"/>
          <p:nvPr/>
        </p:nvSpPr>
        <p:spPr>
          <a:xfrm>
            <a:off x="5615149" y="3225201"/>
            <a:ext cx="573000" cy="1698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9300" tIns="49300" rIns="49300" bIns="49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70">
                <a:solidFill>
                  <a:schemeClr val="dk1"/>
                </a:solidFill>
              </a:rPr>
              <a:t>Product</a:t>
            </a:r>
            <a:endParaRPr sz="970">
              <a:solidFill>
                <a:schemeClr val="dk1"/>
              </a:solidFill>
            </a:endParaRPr>
          </a:p>
        </p:txBody>
      </p:sp>
      <p:cxnSp>
        <p:nvCxnSpPr>
          <p:cNvPr id="280" name="Google Shape;280;g344eaf56fbf_0_59"/>
          <p:cNvCxnSpPr>
            <a:stCxn id="279" idx="1"/>
            <a:endCxn id="278" idx="3"/>
          </p:cNvCxnSpPr>
          <p:nvPr/>
        </p:nvCxnSpPr>
        <p:spPr>
          <a:xfrm rot="10800000">
            <a:off x="5283949" y="3310101"/>
            <a:ext cx="331200" cy="0"/>
          </a:xfrm>
          <a:prstGeom prst="straightConnector1">
            <a:avLst/>
          </a:prstGeom>
          <a:noFill/>
          <a:ln w="51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1" name="Google Shape;281;g344eaf56fbf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0049" y="3433850"/>
            <a:ext cx="5261827" cy="320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344eaf56fbf_0_59"/>
          <p:cNvSpPr/>
          <p:nvPr/>
        </p:nvSpPr>
        <p:spPr>
          <a:xfrm>
            <a:off x="8611850" y="5352900"/>
            <a:ext cx="458400" cy="186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3" name="Google Shape;283;g344eaf56fbf_0_59"/>
          <p:cNvSpPr txBox="1"/>
          <p:nvPr/>
        </p:nvSpPr>
        <p:spPr>
          <a:xfrm>
            <a:off x="6116475" y="4077650"/>
            <a:ext cx="850200" cy="2754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>
                <a:solidFill>
                  <a:schemeClr val="dk1"/>
                </a:solidFill>
              </a:rPr>
              <a:t>Promotion</a:t>
            </a:r>
            <a:endParaRPr sz="950">
              <a:solidFill>
                <a:schemeClr val="dk1"/>
              </a:solidFill>
            </a:endParaRPr>
          </a:p>
        </p:txBody>
      </p:sp>
      <p:cxnSp>
        <p:nvCxnSpPr>
          <p:cNvPr id="284" name="Google Shape;284;g344eaf56fbf_0_59"/>
          <p:cNvCxnSpPr>
            <a:stCxn id="283" idx="3"/>
            <a:endCxn id="282" idx="1"/>
          </p:cNvCxnSpPr>
          <p:nvPr/>
        </p:nvCxnSpPr>
        <p:spPr>
          <a:xfrm>
            <a:off x="6966675" y="4215350"/>
            <a:ext cx="1645200" cy="1230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6f56cd1dea_1_4"/>
          <p:cNvSpPr txBox="1">
            <a:spLocks noGrp="1"/>
          </p:cNvSpPr>
          <p:nvPr>
            <p:ph type="title" idx="4294967295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for Product Feature</a:t>
            </a:r>
            <a:endParaRPr/>
          </a:p>
        </p:txBody>
      </p:sp>
      <p:pic>
        <p:nvPicPr>
          <p:cNvPr id="290" name="Google Shape;290;g36f56cd1dea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0400"/>
            <a:ext cx="11887199" cy="4636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36f76ef2d7d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75" y="848150"/>
            <a:ext cx="11077575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36f76ef2d7d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375" y="3867575"/>
            <a:ext cx="11006575" cy="2588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10CB5-568E-A900-7149-A899230E3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27B18B6E-64A8-FF13-9568-002CC3C27EA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D41FD66-AF6C-67C6-B5E8-6BA35902437A}"/>
              </a:ext>
            </a:extLst>
          </p:cNvPr>
          <p:cNvSpPr txBox="1"/>
          <p:nvPr/>
        </p:nvSpPr>
        <p:spPr>
          <a:xfrm>
            <a:off x="678182" y="377742"/>
            <a:ext cx="2324847" cy="59661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Get products can be bought by an user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698703-79D7-E5C0-EDD2-48DF762D9843}"/>
              </a:ext>
            </a:extLst>
          </p:cNvPr>
          <p:cNvSpPr txBox="1"/>
          <p:nvPr/>
        </p:nvSpPr>
        <p:spPr>
          <a:xfrm>
            <a:off x="742013" y="1663908"/>
            <a:ext cx="100359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ProductName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PayingDatetime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PromotionName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UserProduct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Products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ProductId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Promotion pr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PromotionId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199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969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44eaf56fbf_2_8"/>
          <p:cNvSpPr txBox="1">
            <a:spLocks noGrp="1"/>
          </p:cNvSpPr>
          <p:nvPr>
            <p:ph type="ctrTitle"/>
          </p:nvPr>
        </p:nvSpPr>
        <p:spPr>
          <a:xfrm>
            <a:off x="430350" y="2168500"/>
            <a:ext cx="11331300" cy="28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/>
              <a:t>Resolve permission problem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/>
              <a:t>in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/>
              <a:t>Google Drive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44eaf56fbf_0_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Screen</a:t>
            </a:r>
            <a:endParaRPr/>
          </a:p>
        </p:txBody>
      </p:sp>
      <p:pic>
        <p:nvPicPr>
          <p:cNvPr id="213" name="Google Shape;213;g344eaf56fbf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50" y="931100"/>
            <a:ext cx="11280951" cy="58108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CD0F9C-7301-0C32-91A0-349957E5D075}"/>
              </a:ext>
            </a:extLst>
          </p:cNvPr>
          <p:cNvSpPr/>
          <p:nvPr/>
        </p:nvSpPr>
        <p:spPr>
          <a:xfrm>
            <a:off x="479050" y="931100"/>
            <a:ext cx="2308486" cy="74201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Recent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A1526D-7C36-76F9-0E99-D01A579EC4FA}"/>
              </a:ext>
            </a:extLst>
          </p:cNvPr>
          <p:cNvCxnSpPr>
            <a:cxnSpLocks/>
          </p:cNvCxnSpPr>
          <p:nvPr/>
        </p:nvCxnSpPr>
        <p:spPr>
          <a:xfrm>
            <a:off x="771993" y="1673113"/>
            <a:ext cx="794479" cy="152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6f56cd1dea_1_13"/>
          <p:cNvSpPr txBox="1">
            <a:spLocks noGrp="1"/>
          </p:cNvSpPr>
          <p:nvPr>
            <p:ph type="subTitle" idx="1"/>
          </p:nvPr>
        </p:nvSpPr>
        <p:spPr>
          <a:xfrm>
            <a:off x="431999" y="5394200"/>
            <a:ext cx="113313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know what is childrent folder </a:t>
            </a:r>
            <a:endParaRPr/>
          </a:p>
        </p:txBody>
      </p:sp>
      <p:sp>
        <p:nvSpPr>
          <p:cNvPr id="309" name="Google Shape;309;g36f56cd1dea_1_13"/>
          <p:cNvSpPr txBox="1">
            <a:spLocks noGrp="1"/>
          </p:cNvSpPr>
          <p:nvPr>
            <p:ph type="ctrTitle"/>
          </p:nvPr>
        </p:nvSpPr>
        <p:spPr>
          <a:xfrm>
            <a:off x="432000" y="4246151"/>
            <a:ext cx="11331300" cy="866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column path to table folder</a:t>
            </a:r>
            <a:endParaRPr/>
          </a:p>
        </p:txBody>
      </p:sp>
      <p:pic>
        <p:nvPicPr>
          <p:cNvPr id="310" name="Google Shape;310;g36f56cd1dea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0" y="134100"/>
            <a:ext cx="5328275" cy="38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g36f56cd1dea_1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3425"/>
            <a:ext cx="8411975" cy="22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36f56cd1dea_1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754325"/>
            <a:ext cx="5714400" cy="266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36f56cd1dea_1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5125" y="3754325"/>
            <a:ext cx="4189044" cy="266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660" b="4660"/>
          <a:stretch/>
        </p:blipFill>
        <p:spPr>
          <a:xfrm>
            <a:off x="1101175" y="1375675"/>
            <a:ext cx="9602475" cy="170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324" name="Google Shape;324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How to score in BM25 ?</a:t>
            </a:r>
            <a:endParaRPr/>
          </a:p>
        </p:txBody>
      </p:sp>
      <p:sp>
        <p:nvSpPr>
          <p:cNvPr id="325" name="Google Shape;325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/>
              <a:t>WHAT IS BM25 ?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"/>
          <p:cNvSpPr txBox="1">
            <a:spLocks noGrp="1"/>
          </p:cNvSpPr>
          <p:nvPr>
            <p:ph type="subTitle" idx="1"/>
          </p:nvPr>
        </p:nvSpPr>
        <p:spPr>
          <a:xfrm>
            <a:off x="140945" y="4480023"/>
            <a:ext cx="11331300" cy="369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609" t="-24998" b="-351623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 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71E"/>
                </a:solidFill>
              </a:rPr>
              <a:t>n(qi) is the number of documents containing qi a.k.a df</a:t>
            </a:r>
            <a:endParaRPr>
              <a:solidFill>
                <a:srgbClr val="CC071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71E"/>
                </a:solidFill>
              </a:rPr>
              <a:t>|D| : Length of document</a:t>
            </a:r>
            <a:endParaRPr>
              <a:solidFill>
                <a:srgbClr val="CC071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71E"/>
                </a:solidFill>
              </a:rPr>
              <a:t>avgdl : Average document length in the collection</a:t>
            </a:r>
            <a:endParaRPr>
              <a:solidFill>
                <a:srgbClr val="CC071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331" name="Google Shape;331;p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-547" b="-913"/>
          <a:stretch/>
        </p:blipFill>
        <p:spPr>
          <a:xfrm>
            <a:off x="1762375" y="1389700"/>
            <a:ext cx="8863651" cy="226612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"/>
          <p:cNvSpPr txBox="1">
            <a:spLocks noGrp="1"/>
          </p:cNvSpPr>
          <p:nvPr>
            <p:ph type="subTitle" idx="1"/>
          </p:nvPr>
        </p:nvSpPr>
        <p:spPr>
          <a:xfrm>
            <a:off x="223655" y="3854005"/>
            <a:ext cx="1133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b="1"/>
              <a:t>k_1</a:t>
            </a:r>
            <a:r>
              <a:rPr lang="en-GB"/>
              <a:t>: A parameter (typically 1.2 to 2.0) controlling the impact of term frequency. Higher values allow more influence from frequent terms.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b="1"/>
              <a:t>b</a:t>
            </a:r>
            <a:r>
              <a:rPr lang="en-GB"/>
              <a:t>: A parameter (typically 0.75) controlling the effect of document length normalization. b=0 disables length normalization, while fully normalizes by document length.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/>
              <a:t>HOW IT WORKS ? </a:t>
            </a:r>
            <a:endParaRPr/>
          </a:p>
        </p:txBody>
      </p:sp>
      <p:pic>
        <p:nvPicPr>
          <p:cNvPr id="342" name="Google Shape;34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050" y="859400"/>
            <a:ext cx="5480550" cy="319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349" name="Google Shape;34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650" y="1400375"/>
            <a:ext cx="8461226" cy="12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650" y="3326000"/>
            <a:ext cx="846122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6f56cd1dea_0_4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N=3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n(qi)=df(documentfrequency)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36f56cd1dea_0_4"/>
          <p:cNvSpPr txBox="1">
            <a:spLocks noGrp="1"/>
          </p:cNvSpPr>
          <p:nvPr>
            <p:ph type="title"/>
          </p:nvPr>
        </p:nvSpPr>
        <p:spPr>
          <a:xfrm>
            <a:off x="548449" y="232925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2700"/>
              <a:t>Caculate IDF ( InverseIndexFrequency)</a:t>
            </a:r>
            <a:endParaRPr sz="2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8" name="Google Shape;358;g36f56cd1dea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875" y="1852613"/>
            <a:ext cx="5067300" cy="31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36f56cd1dea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4525" y="5131913"/>
            <a:ext cx="457200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f56cd1dea_0_11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Tf = ApperanceCount / |D|</a:t>
            </a:r>
            <a:endParaRPr/>
          </a:p>
        </p:txBody>
      </p:sp>
      <p:sp>
        <p:nvSpPr>
          <p:cNvPr id="366" name="Google Shape;366;g36f56cd1dea_0_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TF (TermFrequency)</a:t>
            </a:r>
            <a:endParaRPr/>
          </a:p>
        </p:txBody>
      </p:sp>
      <p:pic>
        <p:nvPicPr>
          <p:cNvPr id="367" name="Google Shape;367;g36f56cd1dea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588" y="1420763"/>
            <a:ext cx="8086725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6f56cd1dea_0_18"/>
          <p:cNvSpPr txBox="1">
            <a:spLocks noGrp="1"/>
          </p:cNvSpPr>
          <p:nvPr>
            <p:ph type="body" idx="1"/>
          </p:nvPr>
        </p:nvSpPr>
        <p:spPr>
          <a:xfrm>
            <a:off x="432000" y="1167700"/>
            <a:ext cx="5232000" cy="48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k1=1.2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b=0.75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avgdl=5.67</a:t>
            </a:r>
            <a:endParaRPr/>
          </a:p>
        </p:txBody>
      </p:sp>
      <p:sp>
        <p:nvSpPr>
          <p:cNvPr id="374" name="Google Shape;374;g36f56cd1dea_0_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Total Score</a:t>
            </a:r>
            <a:endParaRPr/>
          </a:p>
        </p:txBody>
      </p:sp>
      <p:pic>
        <p:nvPicPr>
          <p:cNvPr id="375" name="Google Shape;375;g36f56cd1dea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588" y="3928100"/>
            <a:ext cx="10700826" cy="16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36f56cd1dea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323" y="1872338"/>
            <a:ext cx="8324076" cy="134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4eaf56fbf_3_1"/>
          <p:cNvSpPr txBox="1">
            <a:spLocks noGrp="1"/>
          </p:cNvSpPr>
          <p:nvPr>
            <p:ph type="title" idx="4294967295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 Structure For First Screen</a:t>
            </a:r>
            <a:endParaRPr/>
          </a:p>
        </p:txBody>
      </p:sp>
      <p:pic>
        <p:nvPicPr>
          <p:cNvPr id="219" name="Google Shape;219;g344eaf56fbf_3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0400"/>
            <a:ext cx="11887201" cy="4922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6f56cd1dea_2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SQL Implement Full Text Search BM25</a:t>
            </a:r>
            <a:endParaRPr/>
          </a:p>
        </p:txBody>
      </p:sp>
      <p:pic>
        <p:nvPicPr>
          <p:cNvPr id="383" name="Google Shape;383;g36f56cd1dea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25" y="1098550"/>
            <a:ext cx="11887203" cy="5389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>
          <a:extLst>
            <a:ext uri="{FF2B5EF4-FFF2-40B4-BE49-F238E27FC236}">
              <a16:creationId xmlns:a16="http://schemas.microsoft.com/office/drawing/2014/main" id="{3CE8DB58-4689-D514-DFC7-61EF67013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4102E69-A0D8-95F1-B75A-20A6FB0C0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986" y="1098000"/>
            <a:ext cx="9974027" cy="5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36f56cd1dea_2_0">
            <a:extLst>
              <a:ext uri="{FF2B5EF4-FFF2-40B4-BE49-F238E27FC236}">
                <a16:creationId xmlns:a16="http://schemas.microsoft.com/office/drawing/2014/main" id="{E2F2D270-5FE6-071B-6A9B-F1637A4578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 Implement Full Text Search BM25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C889EF-BFCC-B503-F822-E14D4BB29A90}"/>
              </a:ext>
            </a:extLst>
          </p:cNvPr>
          <p:cNvSpPr txBox="1"/>
          <p:nvPr/>
        </p:nvSpPr>
        <p:spPr>
          <a:xfrm>
            <a:off x="6153462" y="2608289"/>
            <a:ext cx="3013023" cy="92333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Get 5 most relevant files/folder related to keyword ‘report’</a:t>
            </a:r>
          </a:p>
        </p:txBody>
      </p:sp>
    </p:spTree>
    <p:extLst>
      <p:ext uri="{BB962C8B-B14F-4D97-AF65-F5344CB8AC3E}">
        <p14:creationId xmlns:p14="http://schemas.microsoft.com/office/powerpoint/2010/main" val="13360937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>
          <a:extLst>
            <a:ext uri="{FF2B5EF4-FFF2-40B4-BE49-F238E27FC236}">
              <a16:creationId xmlns:a16="http://schemas.microsoft.com/office/drawing/2014/main" id="{6FF1C766-C1CD-006B-DCFF-E3BA2A930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6f56cd1dea_2_0">
            <a:extLst>
              <a:ext uri="{FF2B5EF4-FFF2-40B4-BE49-F238E27FC236}">
                <a16:creationId xmlns:a16="http://schemas.microsoft.com/office/drawing/2014/main" id="{C19FA53F-0143-8F3A-DB98-00037169DA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 Implement Full Text Search BM25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12E31-645A-6A26-2B11-E7F232629AA0}"/>
              </a:ext>
            </a:extLst>
          </p:cNvPr>
          <p:cNvSpPr txBox="1"/>
          <p:nvPr/>
        </p:nvSpPr>
        <p:spPr>
          <a:xfrm>
            <a:off x="307299" y="891915"/>
            <a:ext cx="3013023" cy="92333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Get 5 most relevant files/folder related to keyword ‘report’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B7B6EB-2B69-598D-F648-6AFEF6AF15CA}"/>
              </a:ext>
            </a:extLst>
          </p:cNvPr>
          <p:cNvSpPr txBox="1"/>
          <p:nvPr/>
        </p:nvSpPr>
        <p:spPr>
          <a:xfrm>
            <a:off x="524656" y="2420911"/>
            <a:ext cx="101633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SELECT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s.ObjectTypeId</a:t>
            </a:r>
            <a:r>
              <a:rPr lang="en-US" sz="1800" dirty="0"/>
              <a:t>, 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s.ObjectId</a:t>
            </a:r>
            <a:r>
              <a:rPr lang="en-US" sz="1800" dirty="0"/>
              <a:t>,  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s.Term</a:t>
            </a:r>
            <a:r>
              <a:rPr lang="en-US" sz="1800" dirty="0"/>
              <a:t>, </a:t>
            </a:r>
          </a:p>
          <a:p>
            <a:r>
              <a:rPr lang="en-US" sz="1800" dirty="0"/>
              <a:t>	t.BM25</a:t>
            </a:r>
          </a:p>
          <a:p>
            <a:r>
              <a:rPr lang="en-US" sz="1800" dirty="0"/>
              <a:t>FROM </a:t>
            </a:r>
            <a:r>
              <a:rPr lang="en-US" sz="1800" dirty="0" err="1"/>
              <a:t>SearchIndex</a:t>
            </a:r>
            <a:r>
              <a:rPr lang="en-US" sz="1800" dirty="0"/>
              <a:t> s</a:t>
            </a:r>
          </a:p>
          <a:p>
            <a:r>
              <a:rPr lang="en-US" sz="1800" dirty="0"/>
              <a:t>join TermBM25 t on </a:t>
            </a:r>
            <a:r>
              <a:rPr lang="en-US" sz="1800" dirty="0" err="1"/>
              <a:t>s.Term</a:t>
            </a:r>
            <a:r>
              <a:rPr lang="en-US" sz="1800" dirty="0"/>
              <a:t> = </a:t>
            </a:r>
            <a:r>
              <a:rPr lang="en-US" sz="1800" dirty="0" err="1"/>
              <a:t>t.Term</a:t>
            </a:r>
            <a:endParaRPr lang="en-US" sz="1800" dirty="0"/>
          </a:p>
          <a:p>
            <a:r>
              <a:rPr lang="en-US" sz="1800" dirty="0"/>
              <a:t>left join Folder f on </a:t>
            </a:r>
            <a:r>
              <a:rPr lang="en-US" sz="1800" dirty="0" err="1"/>
              <a:t>f.Id</a:t>
            </a:r>
            <a:r>
              <a:rPr lang="en-US" sz="1800" dirty="0"/>
              <a:t> = </a:t>
            </a:r>
            <a:r>
              <a:rPr lang="en-US" sz="1800" dirty="0" err="1"/>
              <a:t>s.ObjectId</a:t>
            </a:r>
            <a:r>
              <a:rPr lang="en-US" sz="1800" dirty="0"/>
              <a:t> and </a:t>
            </a:r>
            <a:r>
              <a:rPr lang="en-US" sz="1800" dirty="0" err="1"/>
              <a:t>s.ObjectTypeId</a:t>
            </a:r>
            <a:r>
              <a:rPr lang="en-US" sz="1800" dirty="0"/>
              <a:t> = 1</a:t>
            </a:r>
          </a:p>
          <a:p>
            <a:r>
              <a:rPr lang="en-US" sz="1800" dirty="0"/>
              <a:t>left join Files fi on </a:t>
            </a:r>
            <a:r>
              <a:rPr lang="en-US" sz="1800" dirty="0" err="1"/>
              <a:t>fi.Id</a:t>
            </a:r>
            <a:r>
              <a:rPr lang="en-US" sz="1800" dirty="0"/>
              <a:t> = </a:t>
            </a:r>
            <a:r>
              <a:rPr lang="en-US" sz="1800" dirty="0" err="1"/>
              <a:t>s.ObjectId</a:t>
            </a:r>
            <a:r>
              <a:rPr lang="en-US" sz="1800" dirty="0"/>
              <a:t> and </a:t>
            </a:r>
            <a:r>
              <a:rPr lang="en-US" sz="1800" dirty="0" err="1"/>
              <a:t>s.ObjectTypeId</a:t>
            </a:r>
            <a:r>
              <a:rPr lang="en-US" sz="1800" dirty="0"/>
              <a:t> = 2</a:t>
            </a:r>
          </a:p>
          <a:p>
            <a:r>
              <a:rPr lang="en-US" sz="1800" dirty="0"/>
              <a:t>WHERE </a:t>
            </a:r>
            <a:r>
              <a:rPr lang="en-US" sz="1800" dirty="0" err="1"/>
              <a:t>t.Term</a:t>
            </a:r>
            <a:r>
              <a:rPr lang="en-US" sz="1800" dirty="0"/>
              <a:t> IN ('report')</a:t>
            </a:r>
          </a:p>
          <a:p>
            <a:r>
              <a:rPr lang="en-US" sz="1800" dirty="0"/>
              <a:t>ORDER BY t.BM25 DESC;</a:t>
            </a:r>
          </a:p>
        </p:txBody>
      </p:sp>
    </p:spTree>
    <p:extLst>
      <p:ext uri="{BB962C8B-B14F-4D97-AF65-F5344CB8AC3E}">
        <p14:creationId xmlns:p14="http://schemas.microsoft.com/office/powerpoint/2010/main" val="4231561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5E807-F38D-91A3-8C1E-F26B23E87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82514F0F-CE5E-EC6E-5D69-9018E70E1B4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C996879-C1FB-6DEA-1D40-0902C175CE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440" y="3176"/>
            <a:ext cx="1105987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0CFD8D-4DE9-AC89-6802-A8930F140D1E}"/>
              </a:ext>
            </a:extLst>
          </p:cNvPr>
          <p:cNvSpPr/>
          <p:nvPr/>
        </p:nvSpPr>
        <p:spPr>
          <a:xfrm>
            <a:off x="245035" y="1780988"/>
            <a:ext cx="10747395" cy="177501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5ED4DA-D582-5CDE-4E8C-8AEF7959BFCB}"/>
              </a:ext>
            </a:extLst>
          </p:cNvPr>
          <p:cNvCxnSpPr/>
          <p:nvPr/>
        </p:nvCxnSpPr>
        <p:spPr>
          <a:xfrm flipV="1">
            <a:off x="5074024" y="1069788"/>
            <a:ext cx="2139576" cy="711200"/>
          </a:xfrm>
          <a:prstGeom prst="straightConnector1">
            <a:avLst/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B5A2B9-CEB2-84EB-119D-256D1AA3B0BE}"/>
              </a:ext>
            </a:extLst>
          </p:cNvPr>
          <p:cNvSpPr txBox="1"/>
          <p:nvPr/>
        </p:nvSpPr>
        <p:spPr>
          <a:xfrm>
            <a:off x="7309224" y="908425"/>
            <a:ext cx="2061882" cy="4123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folder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ACB6A3-62EE-FAEE-0089-62797F3D9F93}"/>
              </a:ext>
            </a:extLst>
          </p:cNvPr>
          <p:cNvSpPr/>
          <p:nvPr/>
        </p:nvSpPr>
        <p:spPr>
          <a:xfrm>
            <a:off x="245035" y="3603812"/>
            <a:ext cx="10638118" cy="33109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5AB6F-C88C-FF5B-EA8C-DEF663B60113}"/>
              </a:ext>
            </a:extLst>
          </p:cNvPr>
          <p:cNvSpPr txBox="1"/>
          <p:nvPr/>
        </p:nvSpPr>
        <p:spPr>
          <a:xfrm>
            <a:off x="8032376" y="4990354"/>
            <a:ext cx="1631577" cy="4123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file</a:t>
            </a:r>
          </a:p>
        </p:txBody>
      </p:sp>
    </p:spTree>
    <p:extLst>
      <p:ext uri="{BB962C8B-B14F-4D97-AF65-F5344CB8AC3E}">
        <p14:creationId xmlns:p14="http://schemas.microsoft.com/office/powerpoint/2010/main" val="4148528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ABF97-AD47-E779-68F5-D510B68CB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6A8C3CD0-7F70-3002-F3A8-B84EE03EA63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82514F0F-CE5E-EC6E-5D69-9018E70E1B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697BF7C-F446-8A44-6D0C-394ADDAE817A}"/>
              </a:ext>
            </a:extLst>
          </p:cNvPr>
          <p:cNvSpPr txBox="1"/>
          <p:nvPr/>
        </p:nvSpPr>
        <p:spPr>
          <a:xfrm>
            <a:off x="7136837" y="755632"/>
            <a:ext cx="2061882" cy="41237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folder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B3AC0A-B1B8-43D1-77E0-989326FA1BA6}"/>
              </a:ext>
            </a:extLst>
          </p:cNvPr>
          <p:cNvSpPr txBox="1"/>
          <p:nvPr/>
        </p:nvSpPr>
        <p:spPr>
          <a:xfrm>
            <a:off x="1189317" y="773072"/>
            <a:ext cx="1631577" cy="41237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file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5645FA-1F11-5164-9226-4BE78E55C751}"/>
              </a:ext>
            </a:extLst>
          </p:cNvPr>
          <p:cNvSpPr txBox="1"/>
          <p:nvPr/>
        </p:nvSpPr>
        <p:spPr>
          <a:xfrm>
            <a:off x="7136837" y="1566472"/>
            <a:ext cx="36935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0371D-ED94-FC15-8FDB-28223CE8FEC6}"/>
              </a:ext>
            </a:extLst>
          </p:cNvPr>
          <p:cNvSpPr txBox="1"/>
          <p:nvPr/>
        </p:nvSpPr>
        <p:spPr>
          <a:xfrm>
            <a:off x="974116" y="1566472"/>
            <a:ext cx="369355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30027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D235C-7F6E-0F3E-E0C1-FAD1A4BF0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9F0E725C-57E0-FA52-1C2C-E5C007BC6A2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4A9A5AB-EFDC-C3AC-DEB0-2F770FC80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607" y="973190"/>
            <a:ext cx="3913209" cy="5258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B4653D-0AD3-3F5A-3D5F-3B0053202B3A}"/>
              </a:ext>
            </a:extLst>
          </p:cNvPr>
          <p:cNvSpPr txBox="1"/>
          <p:nvPr/>
        </p:nvSpPr>
        <p:spPr>
          <a:xfrm>
            <a:off x="5904753" y="2205318"/>
            <a:ext cx="4291106" cy="8785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Get user information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C7CEEC-2894-4B55-2755-E9B28EDC2884}"/>
              </a:ext>
            </a:extLst>
          </p:cNvPr>
          <p:cNvSpPr txBox="1"/>
          <p:nvPr/>
        </p:nvSpPr>
        <p:spPr>
          <a:xfrm>
            <a:off x="5984111" y="2864734"/>
            <a:ext cx="4519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LastLogin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UserLastLogin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84587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4eaf56fbf_3_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For Setting Feature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0B9BEA-4013-3680-6F36-93D9C1EB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519" y="70297"/>
            <a:ext cx="566776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2E823B-27CA-1FD8-C346-7311B08F25F7}"/>
              </a:ext>
            </a:extLst>
          </p:cNvPr>
          <p:cNvSpPr txBox="1"/>
          <p:nvPr/>
        </p:nvSpPr>
        <p:spPr>
          <a:xfrm>
            <a:off x="1814153" y="2497211"/>
            <a:ext cx="2306918" cy="508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2000" dirty="0" err="1">
                <a:solidFill>
                  <a:schemeClr val="tx1"/>
                </a:solidFill>
              </a:rPr>
              <a:t>SettingKey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3FDD4-73F8-0C89-F2EF-28278602E2D2}"/>
              </a:ext>
            </a:extLst>
          </p:cNvPr>
          <p:cNvSpPr txBox="1"/>
          <p:nvPr/>
        </p:nvSpPr>
        <p:spPr>
          <a:xfrm>
            <a:off x="1316141" y="4240845"/>
            <a:ext cx="2306918" cy="508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SettingValue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E871EF-6032-D160-5D19-7CE5785B5042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121071" y="2698229"/>
            <a:ext cx="1170928" cy="52982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1372FE-4577-E11D-E415-85ACBFED671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623059" y="4494845"/>
            <a:ext cx="1668940" cy="65427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BC1949B-B0AC-74EC-132A-4011E2504146}"/>
              </a:ext>
            </a:extLst>
          </p:cNvPr>
          <p:cNvSpPr/>
          <p:nvPr/>
        </p:nvSpPr>
        <p:spPr>
          <a:xfrm>
            <a:off x="5224072" y="2323475"/>
            <a:ext cx="2345961" cy="749509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7907E2-104C-42CA-AC15-690C68B8C0E0}"/>
              </a:ext>
            </a:extLst>
          </p:cNvPr>
          <p:cNvSpPr/>
          <p:nvPr/>
        </p:nvSpPr>
        <p:spPr>
          <a:xfrm>
            <a:off x="5291999" y="4494846"/>
            <a:ext cx="2345961" cy="154869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FE779233-0E2B-F275-0C1B-76CD4DE8D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4eaf56fbf_3_36">
            <a:extLst>
              <a:ext uri="{FF2B5EF4-FFF2-40B4-BE49-F238E27FC236}">
                <a16:creationId xmlns:a16="http://schemas.microsoft.com/office/drawing/2014/main" id="{8D8FB9EE-DFD3-A45D-9C12-81BFE5FBD1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For Setting Feature</a:t>
            </a:r>
            <a:endParaRPr/>
          </a:p>
        </p:txBody>
      </p:sp>
      <p:pic>
        <p:nvPicPr>
          <p:cNvPr id="239" name="Google Shape;239;g344eaf56fbf_3_36">
            <a:extLst>
              <a:ext uri="{FF2B5EF4-FFF2-40B4-BE49-F238E27FC236}">
                <a16:creationId xmlns:a16="http://schemas.microsoft.com/office/drawing/2014/main" id="{F09A5893-434F-36F5-A120-DD0B1708E5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0400"/>
            <a:ext cx="11887201" cy="3418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08859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3052</Words>
  <Application>Microsoft Office PowerPoint</Application>
  <PresentationFormat>Widescreen</PresentationFormat>
  <Paragraphs>519</Paragraphs>
  <Slides>42</Slides>
  <Notes>42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Cascadia Mono</vt:lpstr>
      <vt:lpstr>bbv template EN</vt:lpstr>
      <vt:lpstr>think-cell Slide</vt:lpstr>
      <vt:lpstr>PowerPoint Presentation</vt:lpstr>
      <vt:lpstr>Agenda</vt:lpstr>
      <vt:lpstr>First Screen</vt:lpstr>
      <vt:lpstr>Database Structure For First Screen</vt:lpstr>
      <vt:lpstr>PowerPoint Presentation</vt:lpstr>
      <vt:lpstr>PowerPoint Presentation</vt:lpstr>
      <vt:lpstr>PowerPoint Presentation</vt:lpstr>
      <vt:lpstr>Table For Setting Feature</vt:lpstr>
      <vt:lpstr>Table For Setting Feature</vt:lpstr>
      <vt:lpstr>Setting Sample Data</vt:lpstr>
      <vt:lpstr>PowerPoint Presentation</vt:lpstr>
      <vt:lpstr>PowerPoint Presentation</vt:lpstr>
      <vt:lpstr>PowerPoint Presentation</vt:lpstr>
      <vt:lpstr>Share</vt:lpstr>
      <vt:lpstr>Table for Share feature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 UI</vt:lpstr>
      <vt:lpstr>Table for Product Feature</vt:lpstr>
      <vt:lpstr>PowerPoint Presentation</vt:lpstr>
      <vt:lpstr>PowerPoint Presentation</vt:lpstr>
      <vt:lpstr>Resolve permission problem in Google Drive</vt:lpstr>
      <vt:lpstr>Add column path to table folder</vt:lpstr>
      <vt:lpstr>PowerPoint Presentation</vt:lpstr>
      <vt:lpstr>WHAT IS BM25 ?</vt:lpstr>
      <vt:lpstr>PowerPoint Presentation</vt:lpstr>
      <vt:lpstr>PowerPoint Presentation</vt:lpstr>
      <vt:lpstr>HOW IT WORKS ? </vt:lpstr>
      <vt:lpstr>PowerPoint Presentation</vt:lpstr>
      <vt:lpstr>Caculate IDF ( InverseIndexFrequency) </vt:lpstr>
      <vt:lpstr>TF (TermFrequency)</vt:lpstr>
      <vt:lpstr>Total Score</vt:lpstr>
      <vt:lpstr>SQL Implement Full Text Search BM25</vt:lpstr>
      <vt:lpstr>SQL Implement Full Text Search BM25</vt:lpstr>
      <vt:lpstr>SQL Implement Full Text Search BM25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Dao Trong Vo</dc:creator>
  <cp:lastModifiedBy>khiem tran</cp:lastModifiedBy>
  <cp:revision>5</cp:revision>
  <dcterms:created xsi:type="dcterms:W3CDTF">2025-07-10T03:51:23Z</dcterms:created>
  <dcterms:modified xsi:type="dcterms:W3CDTF">2025-08-06T03:21:47Z</dcterms:modified>
</cp:coreProperties>
</file>